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2" r:id="rId2"/>
    <p:sldId id="257" r:id="rId3"/>
    <p:sldId id="269" r:id="rId4"/>
    <p:sldId id="270" r:id="rId5"/>
    <p:sldId id="271" r:id="rId6"/>
  </p:sldIdLst>
  <p:sldSz cx="12192000" cy="6858000"/>
  <p:notesSz cx="6858000" cy="9144000"/>
  <p:embeddedFontLst>
    <p:embeddedFont>
      <p:font typeface="맑은 고딕" panose="020B0503020000020004" pitchFamily="50" charset="-127"/>
      <p:regular r:id="rId7"/>
      <p:bold r:id="rId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0066FF"/>
    <a:srgbClr val="138CD7"/>
    <a:srgbClr val="1494E2"/>
    <a:srgbClr val="1D9DEB"/>
    <a:srgbClr val="40ACEE"/>
    <a:srgbClr val="E6E6E6"/>
    <a:srgbClr val="6699FF"/>
    <a:srgbClr val="3399FF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92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4804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853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제목 1"/>
          <p:cNvSpPr txBox="1">
            <a:spLocks/>
          </p:cNvSpPr>
          <p:nvPr userDrawn="1"/>
        </p:nvSpPr>
        <p:spPr>
          <a:xfrm>
            <a:off x="322811" y="207186"/>
            <a:ext cx="10515600" cy="4079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  <a:cs typeface="+mj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cxnSp>
        <p:nvCxnSpPr>
          <p:cNvPr id="10" name="직선 연결선 9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800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64240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 flipV="1">
            <a:off x="414804" y="6270968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35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813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직선 연결선 9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769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6" name="직선 연결선 5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9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5" name="직선 연결선 4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177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82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056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5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55614"/>
            <a:ext cx="11772000" cy="8629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8997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2811" y="207186"/>
            <a:ext cx="10515600" cy="407958"/>
          </a:xfrm>
        </p:spPr>
        <p:txBody>
          <a:bodyPr>
            <a:noAutofit/>
          </a:bodyPr>
          <a:lstStyle>
            <a:lvl1pPr>
              <a:defRPr sz="2400">
                <a:latin typeface="Noto Sans CJK KR Medium" panose="020B0600000000000000" pitchFamily="34" charset="-127"/>
                <a:ea typeface="Noto Sans CJK KR Medium" panose="020B0600000000000000" pitchFamily="34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358B8-2D68-44F6-A074-B4DC659410B2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 flipV="1">
            <a:off x="414804" y="615144"/>
            <a:ext cx="11325747" cy="49102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 flipV="1">
            <a:off x="414804" y="6262342"/>
            <a:ext cx="11772000" cy="862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7552" y="6350105"/>
            <a:ext cx="1379496" cy="32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30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B2194-21D9-4363-842A-909897BC7A64}" type="datetimeFigureOut">
              <a:rPr lang="ko-KR" altLang="en-US" smtClean="0"/>
              <a:t>2023-10-17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7AC27-9433-4C4C-A2AB-A4C866B21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4297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ctrTitle" idx="4294967295"/>
          </p:nvPr>
        </p:nvSpPr>
        <p:spPr>
          <a:xfrm>
            <a:off x="2699657" y="1270639"/>
            <a:ext cx="6836229" cy="1028427"/>
          </a:xfr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anchor="ctr">
            <a:noAutofit/>
          </a:bodyPr>
          <a:lstStyle/>
          <a:p>
            <a:pPr algn="ctr">
              <a:lnSpc>
                <a:spcPct val="130000"/>
              </a:lnSpc>
            </a:pPr>
            <a:r>
              <a:rPr lang="en-US" altLang="ko-KR" sz="3200" b="1" dirty="0" smtClean="0">
                <a:latin typeface="Noto Sans KR Medium" panose="020B0600000000000000" pitchFamily="34" charset="-127"/>
                <a:ea typeface="Noto Sans KR Medium" panose="020B0600000000000000" pitchFamily="34" charset="-127"/>
                <a:cs typeface="+mn-cs"/>
              </a:rPr>
              <a:t>WE-Meet </a:t>
            </a:r>
            <a:r>
              <a:rPr lang="ko-KR" altLang="en-US" sz="3200" b="1" dirty="0">
                <a:latin typeface="Noto Sans KR Medium" panose="020B0600000000000000" pitchFamily="34" charset="-127"/>
                <a:ea typeface="Noto Sans KR Medium" panose="020B0600000000000000" pitchFamily="34" charset="-127"/>
                <a:cs typeface="+mn-cs"/>
              </a:rPr>
              <a:t>프로젝트 </a:t>
            </a:r>
            <a:r>
              <a:rPr lang="ko-KR" altLang="en-US" sz="3200" b="1" dirty="0" smtClean="0">
                <a:latin typeface="Noto Sans KR Medium" panose="020B0600000000000000" pitchFamily="34" charset="-127"/>
                <a:ea typeface="Noto Sans KR Medium" panose="020B0600000000000000" pitchFamily="34" charset="-127"/>
                <a:cs typeface="+mn-cs"/>
              </a:rPr>
              <a:t>멘토링보고서</a:t>
            </a:r>
            <a:endParaRPr lang="ko-KR" altLang="en-US" sz="3200" b="1" dirty="0">
              <a:latin typeface="Noto Sans KR Medium" panose="020B0600000000000000" pitchFamily="34" charset="-127"/>
              <a:ea typeface="Noto Sans KR Medium" panose="020B0600000000000000" pitchFamily="34" charset="-127"/>
              <a:cs typeface="+mn-cs"/>
            </a:endParaRPr>
          </a:p>
        </p:txBody>
      </p:sp>
      <p:sp>
        <p:nvSpPr>
          <p:cNvPr id="9" name="부제목 2"/>
          <p:cNvSpPr>
            <a:spLocks noGrp="1"/>
          </p:cNvSpPr>
          <p:nvPr>
            <p:ph type="subTitle" idx="4294967295"/>
          </p:nvPr>
        </p:nvSpPr>
        <p:spPr>
          <a:xfrm>
            <a:off x="1976844" y="2347231"/>
            <a:ext cx="8273143" cy="495300"/>
          </a:xfrm>
          <a:ln>
            <a:noFill/>
          </a:ln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altLang="ko-KR" sz="2400" b="1" dirty="0" smtClean="0"/>
              <a:t>- </a:t>
            </a:r>
            <a:r>
              <a:rPr lang="ko-KR" altLang="en-US" sz="2000" b="1" dirty="0"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팀에서 정한 프로젝트 </a:t>
            </a:r>
            <a:r>
              <a:rPr lang="ko-KR" altLang="en-US" sz="2000" b="1" dirty="0" smtClean="0"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제목</a:t>
            </a:r>
            <a:r>
              <a:rPr lang="en-US" altLang="ko-KR" sz="2000" b="1" dirty="0" smtClean="0"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</a:t>
            </a:r>
            <a:r>
              <a:rPr lang="ko-KR" altLang="en-US" sz="2000" b="1" dirty="0" smtClean="0"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있을 시 작성 </a:t>
            </a:r>
            <a:r>
              <a:rPr lang="en-US" altLang="ko-KR" sz="2400" b="1" dirty="0" smtClean="0"/>
              <a:t>-</a:t>
            </a:r>
            <a:endParaRPr lang="ko-KR" altLang="en-US" sz="2400" dirty="0">
              <a:solidFill>
                <a:srgbClr val="FF0000"/>
              </a:solidFill>
              <a:effectLst/>
              <a:latin typeface="+mj-ea"/>
              <a:ea typeface="+mj-ea"/>
            </a:endParaRPr>
          </a:p>
        </p:txBody>
      </p:sp>
      <p:sp>
        <p:nvSpPr>
          <p:cNvPr id="6" name="부제목 2"/>
          <p:cNvSpPr txBox="1">
            <a:spLocks/>
          </p:cNvSpPr>
          <p:nvPr/>
        </p:nvSpPr>
        <p:spPr>
          <a:xfrm>
            <a:off x="889257" y="4595950"/>
            <a:ext cx="9144000" cy="13566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rgbClr val="00206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참여 프로젝트 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sz="1400" b="1" dirty="0" err="1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위밋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플랫폼에 개설된 프로젝트명과 동일하게 기재</a:t>
            </a:r>
            <a:endParaRPr lang="en-US" altLang="ko-KR" sz="1400" b="1" dirty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기</a:t>
            </a:r>
            <a:r>
              <a:rPr lang="ko-KR" altLang="en-US" sz="105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 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업</a:t>
            </a:r>
            <a:r>
              <a:rPr lang="ko-KR" altLang="en-US" sz="105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 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멘</a:t>
            </a:r>
            <a:r>
              <a:rPr lang="ko-KR" altLang="en-US" sz="105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  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토 </a:t>
            </a:r>
            <a:r>
              <a:rPr lang="en-US" altLang="ko-KR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㈜</a:t>
            </a:r>
            <a:r>
              <a:rPr lang="en-US" altLang="ko-KR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OO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기업 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홍길동 팀장</a:t>
            </a:r>
            <a:r>
              <a:rPr lang="en-US" altLang="ko-KR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OO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기업㈜ 이순신 연구원   </a:t>
            </a:r>
            <a:r>
              <a:rPr lang="en-US" altLang="ko-KR" sz="1400" b="1" i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* </a:t>
            </a:r>
            <a:r>
              <a:rPr lang="ko-KR" altLang="en-US" sz="1400" b="1" i="1" dirty="0" err="1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공식회사명</a:t>
            </a:r>
            <a:r>
              <a:rPr lang="en-US" altLang="ko-KR" sz="1400" b="1" i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sz="1400" b="1" i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성함</a:t>
            </a:r>
            <a:r>
              <a:rPr lang="en-US" altLang="ko-KR" sz="1400" b="1" i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, </a:t>
            </a:r>
            <a:r>
              <a:rPr lang="ko-KR" altLang="en-US" sz="1400" b="1" i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직위 기재</a:t>
            </a:r>
            <a:endParaRPr lang="en-US" altLang="ko-KR" sz="1400" b="1" i="1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        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명 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팀에서 정한 </a:t>
            </a:r>
            <a:r>
              <a:rPr lang="ko-KR" altLang="en-US" sz="1400" b="1" dirty="0" err="1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팀명</a:t>
            </a:r>
            <a:endParaRPr lang="en-US" altLang="ko-KR" sz="1400" b="1" dirty="0" smtClean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  <a:p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        원 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: 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홍길동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팀장</a:t>
            </a:r>
            <a:r>
              <a:rPr lang="en-US" altLang="ko-KR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), 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이</a:t>
            </a:r>
            <a:r>
              <a:rPr lang="ko-KR" altLang="en-US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순신</a:t>
            </a:r>
            <a:r>
              <a:rPr lang="en-US" altLang="ko-KR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(</a:t>
            </a:r>
            <a:r>
              <a:rPr lang="ko-KR" altLang="en-US" sz="1400" b="1" dirty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팀원</a:t>
            </a:r>
            <a:r>
              <a:rPr lang="en-US" altLang="ko-KR" sz="1400" b="1" dirty="0" smtClean="0">
                <a:solidFill>
                  <a:srgbClr val="0070C0"/>
                </a:solidFill>
                <a:latin typeface="Noto Sans KR Medium" panose="020B0600000000000000" pitchFamily="34" charset="-127"/>
                <a:ea typeface="Noto Sans KR Medium" panose="020B0600000000000000" pitchFamily="34" charset="-127"/>
              </a:rPr>
              <a:t>)</a:t>
            </a:r>
            <a:endParaRPr lang="en-US" altLang="ko-KR" sz="1400" b="1" dirty="0">
              <a:solidFill>
                <a:srgbClr val="0070C0"/>
              </a:solidFill>
              <a:latin typeface="Noto Sans KR Medium" panose="020B0600000000000000" pitchFamily="34" charset="-127"/>
              <a:ea typeface="Noto Sans KR Medium" panose="020B0600000000000000" pitchFamily="34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9318171" y="154999"/>
            <a:ext cx="2708366" cy="52322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[</a:t>
            </a:r>
            <a:r>
              <a:rPr lang="ko-KR" altLang="en-US" sz="1400" dirty="0" smtClean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멘토링보고서 샘플 양식입니다</a:t>
            </a:r>
            <a:r>
              <a:rPr lang="en-US" altLang="ko-KR" sz="1400" dirty="0" smtClean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.]</a:t>
            </a:r>
          </a:p>
          <a:p>
            <a:pPr algn="ctr"/>
            <a:r>
              <a:rPr lang="en-US" altLang="ko-KR" sz="1400" dirty="0" smtClean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※ </a:t>
            </a:r>
            <a:r>
              <a:rPr lang="ko-KR" altLang="en-US" sz="1400" dirty="0" smtClean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최소 </a:t>
            </a:r>
            <a:r>
              <a:rPr lang="en-US" altLang="ko-KR" sz="1400" dirty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3</a:t>
            </a:r>
            <a:r>
              <a:rPr lang="ko-KR" altLang="en-US" sz="1400" dirty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회 멘토링 </a:t>
            </a:r>
            <a:r>
              <a:rPr lang="ko-KR" altLang="en-US" sz="1400" dirty="0" smtClean="0">
                <a:solidFill>
                  <a:srgbClr val="C00000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진행</a:t>
            </a:r>
            <a:endParaRPr lang="ko-KR" altLang="en-US" sz="1400" dirty="0">
              <a:solidFill>
                <a:srgbClr val="C00000"/>
              </a:solidFill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 flipV="1">
            <a:off x="0" y="4292786"/>
            <a:ext cx="12192000" cy="12943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760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>
                <a:latin typeface="+mj-lt"/>
                <a:ea typeface="Noto Sans CJK KR Bold" panose="020B0800000000000000" pitchFamily="34" charset="-127"/>
              </a:rPr>
              <a:t>1. </a:t>
            </a:r>
            <a:r>
              <a:rPr lang="en-US" altLang="ko-KR" sz="2000" dirty="0" smtClean="0">
                <a:latin typeface="+mj-lt"/>
                <a:ea typeface="Noto Sans CJK KR Bold" panose="020B0800000000000000" pitchFamily="34" charset="-127"/>
              </a:rPr>
              <a:t>1</a:t>
            </a:r>
            <a:r>
              <a:rPr lang="ko-KR" altLang="en-US" sz="2000" dirty="0" smtClean="0">
                <a:latin typeface="+mj-lt"/>
                <a:ea typeface="Noto Sans CJK KR Bold" panose="020B0800000000000000" pitchFamily="34" charset="-127"/>
              </a:rPr>
              <a:t>차 멘토링 </a:t>
            </a:r>
            <a:r>
              <a:rPr lang="ko-KR" altLang="en-US" sz="2000" dirty="0" smtClean="0">
                <a:latin typeface="+mj-lt"/>
                <a:ea typeface="Noto Sans CJK KR Bold" panose="020B0800000000000000" pitchFamily="34" charset="-127"/>
              </a:rPr>
              <a:t>결과</a:t>
            </a:r>
            <a:endParaRPr lang="ko-KR" altLang="en-US" sz="2000" dirty="0">
              <a:latin typeface="+mj-lt"/>
              <a:ea typeface="Noto Sans CJK KR Bold" panose="020B0800000000000000" pitchFamily="34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227617"/>
              </p:ext>
            </p:extLst>
          </p:nvPr>
        </p:nvGraphicFramePr>
        <p:xfrm>
          <a:off x="455748" y="958252"/>
          <a:ext cx="11257281" cy="5007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3086">
                  <a:extLst>
                    <a:ext uri="{9D8B030D-6E8A-4147-A177-3AD203B41FA5}">
                      <a16:colId xmlns:a16="http://schemas.microsoft.com/office/drawing/2014/main" val="2819265551"/>
                    </a:ext>
                  </a:extLst>
                </a:gridCol>
                <a:gridCol w="1884914">
                  <a:extLst>
                    <a:ext uri="{9D8B030D-6E8A-4147-A177-3AD203B41FA5}">
                      <a16:colId xmlns:a16="http://schemas.microsoft.com/office/drawing/2014/main" val="1621020350"/>
                    </a:ext>
                  </a:extLst>
                </a:gridCol>
                <a:gridCol w="779909">
                  <a:extLst>
                    <a:ext uri="{9D8B030D-6E8A-4147-A177-3AD203B41FA5}">
                      <a16:colId xmlns:a16="http://schemas.microsoft.com/office/drawing/2014/main" val="2656365142"/>
                    </a:ext>
                  </a:extLst>
                </a:gridCol>
                <a:gridCol w="2420983">
                  <a:extLst>
                    <a:ext uri="{9D8B030D-6E8A-4147-A177-3AD203B41FA5}">
                      <a16:colId xmlns:a16="http://schemas.microsoft.com/office/drawing/2014/main" val="787275684"/>
                    </a:ext>
                  </a:extLst>
                </a:gridCol>
                <a:gridCol w="5068389">
                  <a:extLst>
                    <a:ext uri="{9D8B030D-6E8A-4147-A177-3AD203B41FA5}">
                      <a16:colId xmlns:a16="http://schemas.microsoft.com/office/drawing/2014/main" val="3111804287"/>
                    </a:ext>
                  </a:extLst>
                </a:gridCol>
              </a:tblGrid>
              <a:tr h="4134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일자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2023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9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장소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OO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대학교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800" b="0" i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활동 사진 삽입</a:t>
                      </a:r>
                      <a:endParaRPr lang="ko-KR" altLang="en-US" sz="1800" b="0" i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1830542"/>
                  </a:ext>
                </a:extLst>
              </a:tr>
              <a:tr h="4134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기업멘토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just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㈜</a:t>
                      </a: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OO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기업 홍길동 팀장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endParaRPr lang="ko-KR" altLang="en-US" sz="1200" b="0" i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819649"/>
                  </a:ext>
                </a:extLst>
              </a:tr>
              <a:tr h="4134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멘토링 방식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200" b="0" i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오프라인</a:t>
                      </a:r>
                      <a:endParaRPr lang="en-US" altLang="ko-KR" sz="1200" b="0" i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18315"/>
                  </a:ext>
                </a:extLst>
              </a:tr>
              <a:tr h="376691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멘토링</a:t>
                      </a: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내용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멘토링 내용 기재</a:t>
                      </a:r>
                      <a:endParaRPr kumimoji="0" lang="ko-KR" altLang="en-US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kern="1200" dirty="0">
                        <a:solidFill>
                          <a:schemeClr val="tx1"/>
                        </a:solidFill>
                        <a:latin typeface="Noto Sans KR Medium" panose="020B0600000000000000" pitchFamily="34" charset="-127"/>
                        <a:ea typeface="Noto Sans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3088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71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>
                <a:latin typeface="+mj-lt"/>
                <a:ea typeface="Noto Sans CJK KR Bold" panose="020B0800000000000000" pitchFamily="34" charset="-127"/>
              </a:rPr>
              <a:t>2</a:t>
            </a:r>
            <a:r>
              <a:rPr lang="en-US" altLang="ko-KR" sz="2000" dirty="0" smtClean="0">
                <a:latin typeface="+mj-lt"/>
                <a:ea typeface="Noto Sans CJK KR Bold" panose="020B0800000000000000" pitchFamily="34" charset="-127"/>
              </a:rPr>
              <a:t>. </a:t>
            </a:r>
            <a:r>
              <a:rPr lang="en-US" altLang="ko-KR" sz="2000" dirty="0">
                <a:latin typeface="+mj-lt"/>
                <a:ea typeface="Noto Sans CJK KR Bold" panose="020B0800000000000000" pitchFamily="34" charset="-127"/>
              </a:rPr>
              <a:t>2</a:t>
            </a:r>
            <a:r>
              <a:rPr lang="ko-KR" altLang="en-US" sz="2000" dirty="0" smtClean="0">
                <a:latin typeface="+mj-lt"/>
                <a:ea typeface="Noto Sans CJK KR Bold" panose="020B0800000000000000" pitchFamily="34" charset="-127"/>
              </a:rPr>
              <a:t>차 멘토링 결과</a:t>
            </a:r>
            <a:endParaRPr lang="ko-KR" altLang="en-US" sz="2000" dirty="0">
              <a:latin typeface="+mj-lt"/>
              <a:ea typeface="Noto Sans CJK KR Bold" panose="020B0800000000000000" pitchFamily="34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179567"/>
              </p:ext>
            </p:extLst>
          </p:nvPr>
        </p:nvGraphicFramePr>
        <p:xfrm>
          <a:off x="455748" y="958252"/>
          <a:ext cx="11257281" cy="5007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3086">
                  <a:extLst>
                    <a:ext uri="{9D8B030D-6E8A-4147-A177-3AD203B41FA5}">
                      <a16:colId xmlns:a16="http://schemas.microsoft.com/office/drawing/2014/main" val="2819265551"/>
                    </a:ext>
                  </a:extLst>
                </a:gridCol>
                <a:gridCol w="1884914">
                  <a:extLst>
                    <a:ext uri="{9D8B030D-6E8A-4147-A177-3AD203B41FA5}">
                      <a16:colId xmlns:a16="http://schemas.microsoft.com/office/drawing/2014/main" val="1621020350"/>
                    </a:ext>
                  </a:extLst>
                </a:gridCol>
                <a:gridCol w="779909">
                  <a:extLst>
                    <a:ext uri="{9D8B030D-6E8A-4147-A177-3AD203B41FA5}">
                      <a16:colId xmlns:a16="http://schemas.microsoft.com/office/drawing/2014/main" val="2656365142"/>
                    </a:ext>
                  </a:extLst>
                </a:gridCol>
                <a:gridCol w="2420983">
                  <a:extLst>
                    <a:ext uri="{9D8B030D-6E8A-4147-A177-3AD203B41FA5}">
                      <a16:colId xmlns:a16="http://schemas.microsoft.com/office/drawing/2014/main" val="787275684"/>
                    </a:ext>
                  </a:extLst>
                </a:gridCol>
                <a:gridCol w="5068389">
                  <a:extLst>
                    <a:ext uri="{9D8B030D-6E8A-4147-A177-3AD203B41FA5}">
                      <a16:colId xmlns:a16="http://schemas.microsoft.com/office/drawing/2014/main" val="3111804287"/>
                    </a:ext>
                  </a:extLst>
                </a:gridCol>
              </a:tblGrid>
              <a:tr h="4134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일자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2023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장소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온라인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줌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800" b="0" i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활동 사진 삽입</a:t>
                      </a:r>
                      <a:endParaRPr lang="ko-KR" altLang="en-US" sz="1800" b="0" i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1830542"/>
                  </a:ext>
                </a:extLst>
              </a:tr>
              <a:tr h="4134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기업멘토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just" latinLnBrk="1">
                        <a:lnSpc>
                          <a:spcPct val="130000"/>
                        </a:lnSpc>
                      </a:pP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OO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기업㈜ 이순신 연구원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endParaRPr lang="ko-KR" altLang="en-US" sz="1200" b="0" i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819649"/>
                  </a:ext>
                </a:extLst>
              </a:tr>
              <a:tr h="4134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멘토링 방식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200" b="0" i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온라인 </a:t>
                      </a:r>
                      <a:endParaRPr lang="en-US" altLang="ko-KR" sz="1200" b="0" i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18315"/>
                  </a:ext>
                </a:extLst>
              </a:tr>
              <a:tr h="376691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멘토링</a:t>
                      </a: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내용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멘토링 내용 기재</a:t>
                      </a:r>
                      <a:endParaRPr kumimoji="0" lang="ko-KR" altLang="en-US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kern="1200" dirty="0">
                        <a:solidFill>
                          <a:schemeClr val="tx1"/>
                        </a:solidFill>
                        <a:latin typeface="Noto Sans KR Medium" panose="020B0600000000000000" pitchFamily="34" charset="-127"/>
                        <a:ea typeface="Noto Sans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3088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314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 smtClean="0">
                <a:latin typeface="+mj-lt"/>
                <a:ea typeface="Noto Sans CJK KR Bold" panose="020B0800000000000000" pitchFamily="34" charset="-127"/>
              </a:rPr>
              <a:t>3. </a:t>
            </a:r>
            <a:r>
              <a:rPr lang="en-US" altLang="ko-KR" sz="2000" dirty="0">
                <a:latin typeface="+mj-lt"/>
                <a:ea typeface="Noto Sans CJK KR Bold" panose="020B0800000000000000" pitchFamily="34" charset="-127"/>
              </a:rPr>
              <a:t>3</a:t>
            </a:r>
            <a:r>
              <a:rPr lang="ko-KR" altLang="en-US" sz="2000" dirty="0" smtClean="0">
                <a:latin typeface="+mj-lt"/>
                <a:ea typeface="Noto Sans CJK KR Bold" panose="020B0800000000000000" pitchFamily="34" charset="-127"/>
              </a:rPr>
              <a:t>차 멘토링 결과</a:t>
            </a:r>
            <a:endParaRPr lang="ko-KR" altLang="en-US" sz="2000" dirty="0">
              <a:latin typeface="+mj-lt"/>
              <a:ea typeface="Noto Sans CJK KR Bold" panose="020B0800000000000000" pitchFamily="34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325671"/>
              </p:ext>
            </p:extLst>
          </p:nvPr>
        </p:nvGraphicFramePr>
        <p:xfrm>
          <a:off x="455748" y="958252"/>
          <a:ext cx="11257281" cy="4998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3086">
                  <a:extLst>
                    <a:ext uri="{9D8B030D-6E8A-4147-A177-3AD203B41FA5}">
                      <a16:colId xmlns:a16="http://schemas.microsoft.com/office/drawing/2014/main" val="2819265551"/>
                    </a:ext>
                  </a:extLst>
                </a:gridCol>
                <a:gridCol w="1884914">
                  <a:extLst>
                    <a:ext uri="{9D8B030D-6E8A-4147-A177-3AD203B41FA5}">
                      <a16:colId xmlns:a16="http://schemas.microsoft.com/office/drawing/2014/main" val="1621020350"/>
                    </a:ext>
                  </a:extLst>
                </a:gridCol>
                <a:gridCol w="779909">
                  <a:extLst>
                    <a:ext uri="{9D8B030D-6E8A-4147-A177-3AD203B41FA5}">
                      <a16:colId xmlns:a16="http://schemas.microsoft.com/office/drawing/2014/main" val="2656365142"/>
                    </a:ext>
                  </a:extLst>
                </a:gridCol>
                <a:gridCol w="2420983">
                  <a:extLst>
                    <a:ext uri="{9D8B030D-6E8A-4147-A177-3AD203B41FA5}">
                      <a16:colId xmlns:a16="http://schemas.microsoft.com/office/drawing/2014/main" val="787275684"/>
                    </a:ext>
                  </a:extLst>
                </a:gridCol>
                <a:gridCol w="5068389">
                  <a:extLst>
                    <a:ext uri="{9D8B030D-6E8A-4147-A177-3AD203B41FA5}">
                      <a16:colId xmlns:a16="http://schemas.microsoft.com/office/drawing/2014/main" val="3111804287"/>
                    </a:ext>
                  </a:extLst>
                </a:gridCol>
              </a:tblGrid>
              <a:tr h="4134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일자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2023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12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장소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OO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기업㈜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800" b="0" i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활동 사진 삽입</a:t>
                      </a:r>
                      <a:endParaRPr lang="ko-KR" altLang="en-US" sz="1800" b="0" i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1830542"/>
                  </a:ext>
                </a:extLst>
              </a:tr>
              <a:tr h="4134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기업멘토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just" latinLnBrk="1">
                        <a:lnSpc>
                          <a:spcPct val="130000"/>
                        </a:lnSpc>
                      </a:pP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OO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기업㈜ 이순신 연구원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endParaRPr lang="ko-KR" altLang="en-US" sz="1200" b="0" i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819649"/>
                  </a:ext>
                </a:extLst>
              </a:tr>
              <a:tr h="4134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멘토링 방식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200" b="0" i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오프라인</a:t>
                      </a:r>
                      <a:endParaRPr lang="en-US" altLang="ko-KR" sz="1200" b="0" i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18315"/>
                  </a:ext>
                </a:extLst>
              </a:tr>
              <a:tr h="375820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멘토링</a:t>
                      </a: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내용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멘토링 내용 기재</a:t>
                      </a:r>
                      <a:endParaRPr kumimoji="0" lang="ko-KR" altLang="en-US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kern="1200" dirty="0">
                        <a:solidFill>
                          <a:schemeClr val="tx1"/>
                        </a:solidFill>
                        <a:latin typeface="Noto Sans KR Medium" panose="020B0600000000000000" pitchFamily="34" charset="-127"/>
                        <a:ea typeface="Noto Sans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3088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486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000" dirty="0" smtClean="0">
                <a:latin typeface="+mj-lt"/>
                <a:ea typeface="Noto Sans CJK KR Bold" panose="020B0800000000000000" pitchFamily="34" charset="-127"/>
              </a:rPr>
              <a:t>4. n</a:t>
            </a:r>
            <a:r>
              <a:rPr lang="ko-KR" altLang="en-US" sz="2000" dirty="0" smtClean="0">
                <a:latin typeface="+mj-lt"/>
                <a:ea typeface="Noto Sans CJK KR Bold" panose="020B0800000000000000" pitchFamily="34" charset="-127"/>
              </a:rPr>
              <a:t>차 멘토링 결과 </a:t>
            </a:r>
            <a:r>
              <a:rPr lang="ko-KR" altLang="en-US" sz="2000" dirty="0">
                <a:solidFill>
                  <a:prstClr val="black"/>
                </a:solidFill>
                <a:latin typeface="+mj-lt"/>
                <a:ea typeface="Noto Sans CJK KR Bold" panose="020B0800000000000000" pitchFamily="34" charset="-127"/>
              </a:rPr>
              <a:t> </a:t>
            </a:r>
            <a:r>
              <a:rPr lang="en-US" altLang="ko-KR" sz="1600" dirty="0">
                <a:solidFill>
                  <a:prstClr val="white">
                    <a:lumMod val="50000"/>
                  </a:prstClr>
                </a:solidFill>
                <a:latin typeface="+mj-lt"/>
                <a:ea typeface="Noto Sans CJK KR Bold" panose="020B0800000000000000" pitchFamily="34" charset="-127"/>
              </a:rPr>
              <a:t>* 4</a:t>
            </a:r>
            <a:r>
              <a:rPr lang="ko-KR" altLang="en-US" sz="1600" dirty="0">
                <a:solidFill>
                  <a:prstClr val="white">
                    <a:lumMod val="50000"/>
                  </a:prstClr>
                </a:solidFill>
                <a:latin typeface="+mj-lt"/>
                <a:ea typeface="Noto Sans CJK KR Bold" panose="020B0800000000000000" pitchFamily="34" charset="-127"/>
              </a:rPr>
              <a:t>회부터 추가하여 작성</a:t>
            </a:r>
            <a:endParaRPr lang="ko-KR" altLang="en-US" sz="2000" dirty="0">
              <a:latin typeface="+mj-lt"/>
              <a:ea typeface="Noto Sans CJK KR Bold" panose="020B0800000000000000" pitchFamily="34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423469"/>
              </p:ext>
            </p:extLst>
          </p:nvPr>
        </p:nvGraphicFramePr>
        <p:xfrm>
          <a:off x="455748" y="958252"/>
          <a:ext cx="11257281" cy="4998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3086">
                  <a:extLst>
                    <a:ext uri="{9D8B030D-6E8A-4147-A177-3AD203B41FA5}">
                      <a16:colId xmlns:a16="http://schemas.microsoft.com/office/drawing/2014/main" val="2819265551"/>
                    </a:ext>
                  </a:extLst>
                </a:gridCol>
                <a:gridCol w="1884914">
                  <a:extLst>
                    <a:ext uri="{9D8B030D-6E8A-4147-A177-3AD203B41FA5}">
                      <a16:colId xmlns:a16="http://schemas.microsoft.com/office/drawing/2014/main" val="1621020350"/>
                    </a:ext>
                  </a:extLst>
                </a:gridCol>
                <a:gridCol w="779909">
                  <a:extLst>
                    <a:ext uri="{9D8B030D-6E8A-4147-A177-3AD203B41FA5}">
                      <a16:colId xmlns:a16="http://schemas.microsoft.com/office/drawing/2014/main" val="2656365142"/>
                    </a:ext>
                  </a:extLst>
                </a:gridCol>
                <a:gridCol w="2420983">
                  <a:extLst>
                    <a:ext uri="{9D8B030D-6E8A-4147-A177-3AD203B41FA5}">
                      <a16:colId xmlns:a16="http://schemas.microsoft.com/office/drawing/2014/main" val="787275684"/>
                    </a:ext>
                  </a:extLst>
                </a:gridCol>
                <a:gridCol w="5068389">
                  <a:extLst>
                    <a:ext uri="{9D8B030D-6E8A-4147-A177-3AD203B41FA5}">
                      <a16:colId xmlns:a16="http://schemas.microsoft.com/office/drawing/2014/main" val="3111804287"/>
                    </a:ext>
                  </a:extLst>
                </a:gridCol>
              </a:tblGrid>
              <a:tr h="4134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일자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2023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00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00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장소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OO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기업㈜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800" b="0" i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활동 사진 삽입</a:t>
                      </a:r>
                      <a:endParaRPr lang="ko-KR" altLang="en-US" sz="1800" b="0" i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1830542"/>
                  </a:ext>
                </a:extLst>
              </a:tr>
              <a:tr h="4134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기업멘토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just" latinLnBrk="1">
                        <a:lnSpc>
                          <a:spcPct val="130000"/>
                        </a:lnSpc>
                      </a:pP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OO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기업㈜ 이순신 연구원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endParaRPr lang="ko-KR" altLang="en-US" sz="1200" b="0" i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819649"/>
                  </a:ext>
                </a:extLst>
              </a:tr>
              <a:tr h="4134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멘토링 방식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>
                        <a:lnSpc>
                          <a:spcPct val="130000"/>
                        </a:lnSpc>
                      </a:pPr>
                      <a:r>
                        <a:rPr lang="ko-KR" altLang="en-US" sz="1200" b="0" i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오프라인</a:t>
                      </a:r>
                      <a:endParaRPr lang="en-US" altLang="ko-KR" sz="1200" b="0" i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18315"/>
                  </a:ext>
                </a:extLst>
              </a:tr>
              <a:tr h="375820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멘토링</a:t>
                      </a:r>
                      <a:endParaRPr lang="en-US" altLang="ko-KR" sz="12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내용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멘토링 내용 기재</a:t>
                      </a:r>
                      <a:endParaRPr kumimoji="0" lang="ko-KR" altLang="en-US" sz="1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kern="1200" dirty="0">
                        <a:solidFill>
                          <a:schemeClr val="tx1"/>
                        </a:solidFill>
                        <a:latin typeface="Noto Sans KR Medium" panose="020B0600000000000000" pitchFamily="34" charset="-127"/>
                        <a:ea typeface="Noto Sans KR Medium" panose="020B0600000000000000" pitchFamily="34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3088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145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225</Words>
  <Application>Microsoft Office PowerPoint</Application>
  <PresentationFormat>와이드스크린</PresentationFormat>
  <Paragraphs>60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Noto Sans CJK KR Medium</vt:lpstr>
      <vt:lpstr>Noto Sans KR Medium</vt:lpstr>
      <vt:lpstr>맑은 고딕</vt:lpstr>
      <vt:lpstr>Arial</vt:lpstr>
      <vt:lpstr>Noto Sans CJK KR Bold</vt:lpstr>
      <vt:lpstr>Office 테마</vt:lpstr>
      <vt:lpstr>WE-Meet 프로젝트 멘토링보고서</vt:lpstr>
      <vt:lpstr>1. 1차 멘토링 결과</vt:lpstr>
      <vt:lpstr>2. 2차 멘토링 결과</vt:lpstr>
      <vt:lpstr>3. 3차 멘토링 결과</vt:lpstr>
      <vt:lpstr>4. n차 멘토링 결과  * 4회부터 추가하여 작성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사용자</dc:creator>
  <cp:lastModifiedBy>사용자</cp:lastModifiedBy>
  <cp:revision>43</cp:revision>
  <dcterms:created xsi:type="dcterms:W3CDTF">2023-04-13T04:10:13Z</dcterms:created>
  <dcterms:modified xsi:type="dcterms:W3CDTF">2023-10-17T06:35:34Z</dcterms:modified>
</cp:coreProperties>
</file>